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6"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Inter" panose="020B0604020202020204" charset="0"/>
      <p:regular r:id="rId12"/>
    </p:embeddedFont>
    <p:embeddedFont>
      <p:font typeface="Garamond" panose="02020404030301010803" pitchFamily="18" charset="0"/>
      <p:regular r:id="rId13"/>
      <p:bold r:id="rId14"/>
      <p:italic r:id="rId15"/>
    </p:embeddedFont>
    <p:embeddedFont>
      <p:font typeface="Calibri" panose="020F0502020204030204" pitchFamily="34" charset="0"/>
      <p:regular r:id="rId16"/>
      <p:bold r:id="rId17"/>
      <p:italic r:id="rId18"/>
      <p:boldItalic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67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415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4626590" cy="8227457"/>
          </a:xfrm>
          <a:prstGeom prst="rect">
            <a:avLst/>
          </a:prstGeom>
        </p:spPr>
      </p:pic>
      <p:sp>
        <p:nvSpPr>
          <p:cNvPr id="2" name="Title 1"/>
          <p:cNvSpPr>
            <a:spLocks noGrp="1"/>
          </p:cNvSpPr>
          <p:nvPr>
            <p:ph type="ctrTitle"/>
          </p:nvPr>
        </p:nvSpPr>
        <p:spPr>
          <a:xfrm>
            <a:off x="3230878" y="2245358"/>
            <a:ext cx="8178803" cy="1818640"/>
          </a:xfrm>
        </p:spPr>
        <p:txBody>
          <a:bodyPr anchor="b">
            <a:noAutofit/>
          </a:bodyPr>
          <a:lstStyle>
            <a:lvl1pPr algn="ctr">
              <a:defRPr sz="648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230878" y="4389117"/>
            <a:ext cx="8178803" cy="1584962"/>
          </a:xfrm>
        </p:spPr>
        <p:txBody>
          <a:bodyPr anchor="t">
            <a:normAutofit/>
          </a:bodyPr>
          <a:lstStyle>
            <a:lvl1pPr marL="0" indent="0" algn="ct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9579879" y="6045196"/>
            <a:ext cx="1076960" cy="335280"/>
          </a:xfrm>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a:xfrm>
            <a:off x="3230877" y="6045196"/>
            <a:ext cx="6257562" cy="335280"/>
          </a:xfrm>
        </p:spPr>
        <p:txBody>
          <a:bodyPr/>
          <a:lstStyle/>
          <a:p>
            <a:endParaRPr lang="en-US" dirty="0"/>
          </a:p>
        </p:txBody>
      </p:sp>
      <p:sp>
        <p:nvSpPr>
          <p:cNvPr id="6" name="Slide Number Placeholder 5"/>
          <p:cNvSpPr>
            <a:spLocks noGrp="1"/>
          </p:cNvSpPr>
          <p:nvPr>
            <p:ph type="sldNum" sz="quarter" idx="12"/>
          </p:nvPr>
        </p:nvSpPr>
        <p:spPr>
          <a:xfrm>
            <a:off x="10748281" y="6045196"/>
            <a:ext cx="661400" cy="33528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3230879" y="4226557"/>
            <a:ext cx="8178802"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072608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4481" y="5778498"/>
            <a:ext cx="11531599" cy="680086"/>
          </a:xfrm>
        </p:spPr>
        <p:txBody>
          <a:bodyPr anchor="b">
            <a:normAutofit/>
          </a:bodyPr>
          <a:lstStyle>
            <a:lvl1pPr algn="ctr">
              <a:defRPr sz="288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49713" y="1249679"/>
            <a:ext cx="12127166" cy="4003043"/>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smtClean="0"/>
              <a:t>Click icon to add picture</a:t>
            </a:r>
            <a:endParaRPr lang="en-US" dirty="0"/>
          </a:p>
        </p:txBody>
      </p:sp>
      <p:sp>
        <p:nvSpPr>
          <p:cNvPr id="4" name="Text Placeholder 3"/>
          <p:cNvSpPr>
            <a:spLocks noGrp="1"/>
          </p:cNvSpPr>
          <p:nvPr>
            <p:ph type="body" sz="half" idx="2"/>
          </p:nvPr>
        </p:nvSpPr>
        <p:spPr>
          <a:xfrm>
            <a:off x="1554481" y="6458584"/>
            <a:ext cx="11531599"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312283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564642" y="1178558"/>
            <a:ext cx="11511278" cy="3545842"/>
          </a:xfrm>
        </p:spPr>
        <p:txBody>
          <a:bodyPr anchor="ctr">
            <a:normAutofit/>
          </a:bodyPr>
          <a:lstStyle>
            <a:lvl1pPr algn="ctr">
              <a:defRPr sz="384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564642" y="5212080"/>
            <a:ext cx="11511278" cy="18389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675403" y="496823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77071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1178558"/>
            <a:ext cx="11155678" cy="2844802"/>
          </a:xfrm>
        </p:spPr>
        <p:txBody>
          <a:bodyPr anchor="ctr">
            <a:normAutofit/>
          </a:bodyPr>
          <a:lstStyle>
            <a:lvl1pPr algn="ctr">
              <a:defRPr sz="384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009775" y="4023360"/>
            <a:ext cx="10607042" cy="701040"/>
          </a:xfrm>
        </p:spPr>
        <p:txBody>
          <a:bodyPr anchor="ctr">
            <a:normAutofit/>
          </a:bodyPr>
          <a:lstStyle>
            <a:lvl1pPr marL="0" indent="0" algn="r">
              <a:buFontTx/>
              <a:buNone/>
              <a:defRPr sz="240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smtClean="0"/>
              <a:t>Edit Master text styles</a:t>
            </a:r>
          </a:p>
        </p:txBody>
      </p:sp>
      <p:sp>
        <p:nvSpPr>
          <p:cNvPr id="3" name="Text Placeholder 2"/>
          <p:cNvSpPr>
            <a:spLocks noGrp="1"/>
          </p:cNvSpPr>
          <p:nvPr>
            <p:ph type="body" idx="1"/>
          </p:nvPr>
        </p:nvSpPr>
        <p:spPr>
          <a:xfrm>
            <a:off x="1554481" y="5212080"/>
            <a:ext cx="11531599" cy="18389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1034416" y="1055953"/>
            <a:ext cx="731520" cy="701731"/>
          </a:xfrm>
          <a:prstGeom prst="rect">
            <a:avLst/>
          </a:prstGeom>
        </p:spPr>
        <p:txBody>
          <a:bodyPr vert="horz" lIns="109728" tIns="54864" rIns="109728" bIns="54864" rtlCol="0" anchor="ctr">
            <a:noAutofit/>
          </a:bodyPr>
          <a:lstStyle/>
          <a:p>
            <a:pPr lvl="0"/>
            <a:r>
              <a:rPr lang="en-US" sz="9600" dirty="0">
                <a:solidFill>
                  <a:schemeClr val="tx1"/>
                </a:solidFill>
                <a:effectLst/>
              </a:rPr>
              <a:t>“</a:t>
            </a:r>
          </a:p>
        </p:txBody>
      </p:sp>
      <p:sp>
        <p:nvSpPr>
          <p:cNvPr id="15" name="TextBox 14"/>
          <p:cNvSpPr txBox="1"/>
          <p:nvPr/>
        </p:nvSpPr>
        <p:spPr>
          <a:xfrm>
            <a:off x="12720320" y="3393444"/>
            <a:ext cx="731520" cy="701731"/>
          </a:xfrm>
          <a:prstGeom prst="rect">
            <a:avLst/>
          </a:prstGeom>
        </p:spPr>
        <p:txBody>
          <a:bodyPr vert="horz" lIns="109728" tIns="54864" rIns="109728" bIns="54864" rtlCol="0" anchor="ctr">
            <a:noAutofit/>
          </a:bodyPr>
          <a:lstStyle/>
          <a:p>
            <a:pPr lvl="0" algn="r"/>
            <a:r>
              <a:rPr lang="en-US" sz="9600" dirty="0">
                <a:solidFill>
                  <a:schemeClr val="tx1"/>
                </a:solidFill>
                <a:effectLst/>
              </a:rPr>
              <a:t>”</a:t>
            </a:r>
          </a:p>
        </p:txBody>
      </p:sp>
      <p:cxnSp>
        <p:nvCxnSpPr>
          <p:cNvPr id="19" name="Straight Connector 18"/>
          <p:cNvCxnSpPr/>
          <p:nvPr/>
        </p:nvCxnSpPr>
        <p:spPr>
          <a:xfrm>
            <a:off x="1675403" y="496823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292570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554482" y="3970297"/>
            <a:ext cx="11531602" cy="1762560"/>
          </a:xfrm>
        </p:spPr>
        <p:txBody>
          <a:bodyPr anchor="b">
            <a:normAutofit/>
          </a:bodyPr>
          <a:lstStyle>
            <a:lvl1pPr algn="l">
              <a:defRPr sz="384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554481" y="5732857"/>
            <a:ext cx="11531602" cy="1032480"/>
          </a:xfrm>
        </p:spPr>
        <p:txBody>
          <a:bodyPr anchor="t">
            <a:normAutofit/>
          </a:bodyPr>
          <a:lstStyle>
            <a:lvl1pPr marL="0" indent="0" algn="l">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862463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735455" y="1178558"/>
            <a:ext cx="11155678" cy="2692402"/>
          </a:xfrm>
        </p:spPr>
        <p:txBody>
          <a:bodyPr anchor="ctr">
            <a:normAutofit/>
          </a:bodyPr>
          <a:lstStyle>
            <a:lvl1pPr algn="ctr">
              <a:defRPr sz="3840" b="0" cap="none">
                <a:solidFill>
                  <a:schemeClr val="tx1"/>
                </a:solidFill>
              </a:defRPr>
            </a:lvl1pPr>
          </a:lstStyle>
          <a:p>
            <a:r>
              <a:rPr lang="en-US" smtClean="0"/>
              <a:t>Click to edit Master title style</a:t>
            </a:r>
            <a:endParaRPr lang="en-US" dirty="0"/>
          </a:p>
        </p:txBody>
      </p:sp>
      <p:sp>
        <p:nvSpPr>
          <p:cNvPr id="14" name="Text Placeholder 2"/>
          <p:cNvSpPr>
            <a:spLocks noGrp="1"/>
          </p:cNvSpPr>
          <p:nvPr>
            <p:ph type="body" idx="13"/>
          </p:nvPr>
        </p:nvSpPr>
        <p:spPr>
          <a:xfrm>
            <a:off x="1554481" y="4367174"/>
            <a:ext cx="11531602" cy="1064362"/>
          </a:xfrm>
        </p:spPr>
        <p:txBody>
          <a:bodyPr anchor="b">
            <a:normAutofit/>
          </a:bodyPr>
          <a:lstStyle>
            <a:lvl1pPr marL="0" indent="0" algn="l">
              <a:spcBef>
                <a:spcPts val="0"/>
              </a:spcBef>
              <a:buNone/>
              <a:defRPr sz="288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554481" y="5435600"/>
            <a:ext cx="11531602" cy="161544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1034416" y="1055953"/>
            <a:ext cx="731520" cy="701731"/>
          </a:xfrm>
          <a:prstGeom prst="rect">
            <a:avLst/>
          </a:prstGeom>
        </p:spPr>
        <p:txBody>
          <a:bodyPr vert="horz" lIns="109728" tIns="54864" rIns="109728" bIns="54864" rtlCol="0" anchor="ctr">
            <a:noAutofit/>
          </a:bodyPr>
          <a:lstStyle/>
          <a:p>
            <a:pPr lvl="0"/>
            <a:r>
              <a:rPr lang="en-US" sz="9600" dirty="0">
                <a:solidFill>
                  <a:schemeClr val="tx1"/>
                </a:solidFill>
                <a:effectLst/>
              </a:rPr>
              <a:t>“</a:t>
            </a:r>
          </a:p>
        </p:txBody>
      </p:sp>
      <p:sp>
        <p:nvSpPr>
          <p:cNvPr id="13" name="TextBox 12"/>
          <p:cNvSpPr txBox="1"/>
          <p:nvPr/>
        </p:nvSpPr>
        <p:spPr>
          <a:xfrm>
            <a:off x="12720320" y="3119113"/>
            <a:ext cx="731520" cy="701731"/>
          </a:xfrm>
          <a:prstGeom prst="rect">
            <a:avLst/>
          </a:prstGeom>
        </p:spPr>
        <p:txBody>
          <a:bodyPr vert="horz" lIns="109728" tIns="54864" rIns="109728" bIns="54864" rtlCol="0" anchor="ctr">
            <a:noAutofit/>
          </a:bodyPr>
          <a:lstStyle/>
          <a:p>
            <a:pPr lvl="0" algn="r"/>
            <a:r>
              <a:rPr lang="en-US" sz="9600" dirty="0">
                <a:solidFill>
                  <a:schemeClr val="tx1"/>
                </a:solidFill>
                <a:effectLst/>
              </a:rPr>
              <a:t>”</a:t>
            </a:r>
          </a:p>
        </p:txBody>
      </p:sp>
      <p:cxnSp>
        <p:nvCxnSpPr>
          <p:cNvPr id="26" name="Straight Connector 25"/>
          <p:cNvCxnSpPr/>
          <p:nvPr/>
        </p:nvCxnSpPr>
        <p:spPr>
          <a:xfrm>
            <a:off x="1675403" y="4114800"/>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19948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554481" y="1178558"/>
            <a:ext cx="11531599" cy="2692402"/>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1" name="Text Placeholder 2"/>
          <p:cNvSpPr>
            <a:spLocks noGrp="1"/>
          </p:cNvSpPr>
          <p:nvPr>
            <p:ph type="body" idx="13"/>
          </p:nvPr>
        </p:nvSpPr>
        <p:spPr>
          <a:xfrm>
            <a:off x="1554481" y="4356201"/>
            <a:ext cx="11531602" cy="1009498"/>
          </a:xfrm>
        </p:spPr>
        <p:txBody>
          <a:bodyPr anchor="b">
            <a:normAutofit/>
          </a:bodyPr>
          <a:lstStyle>
            <a:lvl1pPr marL="0" indent="0" algn="l">
              <a:spcBef>
                <a:spcPts val="0"/>
              </a:spcBef>
              <a:buNone/>
              <a:defRPr sz="33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554480" y="5364480"/>
            <a:ext cx="11531604" cy="16865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675403" y="4114800"/>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71583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171622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99228" y="1178558"/>
            <a:ext cx="2269074" cy="587248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554478" y="1178558"/>
            <a:ext cx="8919630" cy="5872481"/>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0636668" y="1188720"/>
            <a:ext cx="0" cy="585216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205434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8588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400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675403" y="2905759"/>
            <a:ext cx="1128875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smtClean="0"/>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smtClean="0"/>
              <a:t>‹#›</a:t>
            </a:fld>
            <a:endParaRPr lang="en-US" dirty="0"/>
          </a:p>
        </p:txBody>
      </p:sp>
    </p:spTree>
    <p:extLst>
      <p:ext uri="{BB962C8B-B14F-4D97-AF65-F5344CB8AC3E}">
        <p14:creationId xmlns:p14="http://schemas.microsoft.com/office/powerpoint/2010/main" val="36443545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88611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9446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51173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71358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58016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99653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1719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18083" y="2103127"/>
            <a:ext cx="9790426" cy="2187017"/>
          </a:xfrm>
        </p:spPr>
        <p:txBody>
          <a:bodyPr anchor="b">
            <a:normAutofit/>
          </a:bodyPr>
          <a:lstStyle>
            <a:lvl1pPr algn="ctr">
              <a:defRPr sz="528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418080" y="4615262"/>
            <a:ext cx="9790428" cy="1145456"/>
          </a:xfrm>
        </p:spPr>
        <p:txBody>
          <a:bodyPr anchor="t">
            <a:normAutofit/>
          </a:bodyPr>
          <a:lstStyle>
            <a:lvl1pPr marL="0" indent="0" algn="ctr">
              <a:buNone/>
              <a:defRPr sz="288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415268" y="4452702"/>
            <a:ext cx="9796056"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5628634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58138" y="3072384"/>
            <a:ext cx="5661965" cy="397215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17613" y="3072384"/>
            <a:ext cx="5661965" cy="397215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4/10/2025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193319487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554480" y="3190240"/>
            <a:ext cx="5661965" cy="691514"/>
          </a:xfrm>
        </p:spPr>
        <p:txBody>
          <a:bodyPr anchor="b">
            <a:noAutofit/>
          </a:bodyPr>
          <a:lstStyle>
            <a:lvl1pPr marL="0" indent="0">
              <a:buNone/>
              <a:defRPr sz="336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4" name="Content Placeholder 3"/>
          <p:cNvSpPr>
            <a:spLocks noGrp="1"/>
          </p:cNvSpPr>
          <p:nvPr>
            <p:ph sz="half" idx="2"/>
          </p:nvPr>
        </p:nvSpPr>
        <p:spPr>
          <a:xfrm>
            <a:off x="1554480" y="3891915"/>
            <a:ext cx="5661965" cy="3159126"/>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16805" y="3190240"/>
            <a:ext cx="5661965" cy="691514"/>
          </a:xfrm>
        </p:spPr>
        <p:txBody>
          <a:bodyPr anchor="b">
            <a:noAutofit/>
          </a:bodyPr>
          <a:lstStyle>
            <a:lvl1pPr marL="0" indent="0">
              <a:buNone/>
              <a:defRPr sz="336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6" name="Content Placeholder 5"/>
          <p:cNvSpPr>
            <a:spLocks noGrp="1"/>
          </p:cNvSpPr>
          <p:nvPr>
            <p:ph sz="quarter" idx="4"/>
          </p:nvPr>
        </p:nvSpPr>
        <p:spPr>
          <a:xfrm>
            <a:off x="7416805" y="3891915"/>
            <a:ext cx="5661965" cy="3159126"/>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7015032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310441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548991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2574" y="1666241"/>
            <a:ext cx="4462146" cy="1645920"/>
          </a:xfrm>
        </p:spPr>
        <p:txBody>
          <a:bodyPr anchor="b">
            <a:normAutofit/>
          </a:bodyPr>
          <a:lstStyle>
            <a:lvl1pPr algn="ctr">
              <a:defRPr sz="2880" b="0"/>
            </a:lvl1pPr>
          </a:lstStyle>
          <a:p>
            <a:r>
              <a:rPr lang="en-US" smtClean="0"/>
              <a:t>Click to edit Master title style</a:t>
            </a:r>
            <a:endParaRPr lang="en-US" dirty="0"/>
          </a:p>
        </p:txBody>
      </p:sp>
      <p:sp>
        <p:nvSpPr>
          <p:cNvPr id="3" name="Content Placeholder 2"/>
          <p:cNvSpPr>
            <a:spLocks noGrp="1"/>
          </p:cNvSpPr>
          <p:nvPr>
            <p:ph idx="1"/>
          </p:nvPr>
        </p:nvSpPr>
        <p:spPr>
          <a:xfrm>
            <a:off x="6502402" y="1178558"/>
            <a:ext cx="6563359" cy="5872482"/>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552574" y="3637278"/>
            <a:ext cx="4462146" cy="2926085"/>
          </a:xfrm>
        </p:spPr>
        <p:txBody>
          <a:bodyPr anchor="t">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675403" y="3495040"/>
            <a:ext cx="42173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411817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4479" y="2260598"/>
            <a:ext cx="7490179" cy="1645920"/>
          </a:xfrm>
        </p:spPr>
        <p:txBody>
          <a:bodyPr anchor="b">
            <a:normAutofit/>
          </a:bodyPr>
          <a:lstStyle>
            <a:lvl1pPr algn="ctr">
              <a:defRPr sz="336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9713798" y="1249680"/>
            <a:ext cx="3676016" cy="573024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smtClean="0"/>
              <a:t>Click icon to add picture</a:t>
            </a:r>
            <a:endParaRPr lang="en-US" dirty="0"/>
          </a:p>
        </p:txBody>
      </p:sp>
      <p:sp>
        <p:nvSpPr>
          <p:cNvPr id="4" name="Text Placeholder 3"/>
          <p:cNvSpPr>
            <a:spLocks noGrp="1"/>
          </p:cNvSpPr>
          <p:nvPr>
            <p:ph type="body" sz="half" idx="2"/>
          </p:nvPr>
        </p:nvSpPr>
        <p:spPr>
          <a:xfrm>
            <a:off x="1554479" y="3906518"/>
            <a:ext cx="7490179" cy="2194560"/>
          </a:xfrm>
        </p:spPr>
        <p:txBody>
          <a:bodyPr anchor="t">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39921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 y="0"/>
            <a:ext cx="14626590" cy="8227457"/>
          </a:xfrm>
          <a:prstGeom prst="rect">
            <a:avLst/>
          </a:prstGeom>
        </p:spPr>
      </p:pic>
      <p:sp>
        <p:nvSpPr>
          <p:cNvPr id="2" name="Title Placeholder 1"/>
          <p:cNvSpPr>
            <a:spLocks noGrp="1"/>
          </p:cNvSpPr>
          <p:nvPr>
            <p:ph type="title"/>
          </p:nvPr>
        </p:nvSpPr>
        <p:spPr>
          <a:xfrm>
            <a:off x="1554483" y="1178559"/>
            <a:ext cx="11521435" cy="1564640"/>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554481" y="3068319"/>
            <a:ext cx="11521435" cy="3982723"/>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413001" y="7162800"/>
            <a:ext cx="1920240" cy="33528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B61BEF0D-F0BB-DE4B-95CE-6DB70DBA9567}" type="datetimeFigureOut">
              <a:rPr lang="en-US" smtClean="0"/>
              <a:pPr/>
              <a:t>4/10/2025</a:t>
            </a:fld>
            <a:endParaRPr lang="en-US" dirty="0"/>
          </a:p>
        </p:txBody>
      </p:sp>
      <p:sp>
        <p:nvSpPr>
          <p:cNvPr id="5" name="Footer Placeholder 4"/>
          <p:cNvSpPr>
            <a:spLocks noGrp="1"/>
          </p:cNvSpPr>
          <p:nvPr>
            <p:ph type="ftr" sz="quarter" idx="3"/>
          </p:nvPr>
        </p:nvSpPr>
        <p:spPr>
          <a:xfrm>
            <a:off x="1554481" y="7162800"/>
            <a:ext cx="8767080" cy="33528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2424682" y="7162800"/>
            <a:ext cx="651236" cy="33528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2013154"/>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 id="2147483712" r:id="rId26"/>
  </p:sldLayoutIdLst>
  <p:hf sldNum="0" hdr="0" ftr="0" dt="0"/>
  <p:txStyles>
    <p:title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buClr>
        <a:buSzPct val="115000"/>
        <a:buFont typeface="Arial"/>
        <a:buChar char="•"/>
        <a:defRPr sz="2880" kern="1200" cap="none">
          <a:solidFill>
            <a:schemeClr val="tx1">
              <a:lumMod val="85000"/>
              <a:lumOff val="15000"/>
            </a:schemeClr>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buClr>
        <a:buSzPct val="115000"/>
        <a:buFont typeface="Arial"/>
        <a:buChar char="•"/>
        <a:defRPr sz="2160" kern="1200" cap="none">
          <a:solidFill>
            <a:schemeClr val="tx1">
              <a:lumMod val="85000"/>
              <a:lumOff val="15000"/>
            </a:schemeClr>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buClr>
        <a:buSzPct val="115000"/>
        <a:buFont typeface="Arial"/>
        <a:buChar char="•"/>
        <a:defRPr sz="1920" kern="1200" cap="none">
          <a:solidFill>
            <a:schemeClr val="tx1">
              <a:lumMod val="85000"/>
              <a:lumOff val="15000"/>
            </a:schemeClr>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9" name="Text 0"/>
          <p:cNvSpPr/>
          <p:nvPr/>
        </p:nvSpPr>
        <p:spPr>
          <a:xfrm>
            <a:off x="992490" y="2962448"/>
            <a:ext cx="13118122" cy="1004160"/>
          </a:xfrm>
          <a:prstGeom prst="rect">
            <a:avLst/>
          </a:prstGeom>
          <a:noFill/>
          <a:ln/>
        </p:spPr>
        <p:txBody>
          <a:bodyPr wrap="square" lIns="0" tIns="0" rIns="0" bIns="0" rtlCol="0" anchor="t"/>
          <a:lstStyle/>
          <a:p>
            <a:pPr>
              <a:lnSpc>
                <a:spcPts val="6100"/>
              </a:lnSpc>
            </a:pPr>
            <a:r>
              <a:rPr lang="en-US" sz="4900" b="1" kern="0" spc="-98" smtClean="0">
                <a:solidFill>
                  <a:srgbClr val="F95F88"/>
                </a:solidFill>
                <a:latin typeface="Times New Roman" panose="02020603050405020304" pitchFamily="18" charset="0"/>
                <a:ea typeface="Petrona Bold" pitchFamily="34" charset="-122"/>
                <a:cs typeface="Times New Roman" panose="02020603050405020304" pitchFamily="18" charset="0"/>
              </a:rPr>
              <a:t>Nhận </a:t>
            </a:r>
            <a:r>
              <a:rPr lang="en-US" sz="4900" b="1" kern="0" spc="-98" dirty="0">
                <a:solidFill>
                  <a:srgbClr val="F95F88"/>
                </a:solidFill>
                <a:latin typeface="Times New Roman" panose="02020603050405020304" pitchFamily="18" charset="0"/>
                <a:ea typeface="Petrona Bold" pitchFamily="34" charset="-122"/>
                <a:cs typeface="Times New Roman" panose="02020603050405020304" pitchFamily="18" charset="0"/>
              </a:rPr>
              <a:t>Diện </a:t>
            </a:r>
            <a:r>
              <a:rPr lang="en-US" sz="4900" b="1" kern="0" spc="-98">
                <a:solidFill>
                  <a:srgbClr val="F95F88"/>
                </a:solidFill>
                <a:latin typeface="Times New Roman" panose="02020603050405020304" pitchFamily="18" charset="0"/>
                <a:ea typeface="Petrona Bold" pitchFamily="34" charset="-122"/>
                <a:cs typeface="Times New Roman" panose="02020603050405020304" pitchFamily="18" charset="0"/>
              </a:rPr>
              <a:t>Khuôn Mặt Bằng </a:t>
            </a:r>
            <a:r>
              <a:rPr lang="en-US" sz="4900" b="1" kern="0" spc="-98" dirty="0">
                <a:solidFill>
                  <a:srgbClr val="F95F88"/>
                </a:solidFill>
                <a:latin typeface="Times New Roman" panose="02020603050405020304" pitchFamily="18" charset="0"/>
                <a:ea typeface="Petrona Bold" pitchFamily="34" charset="-122"/>
                <a:cs typeface="Times New Roman" panose="02020603050405020304" pitchFamily="18" charset="0"/>
              </a:rPr>
              <a:t>Teachable Machine</a:t>
            </a:r>
          </a:p>
        </p:txBody>
      </p:sp>
      <p:sp>
        <p:nvSpPr>
          <p:cNvPr id="10" name="TextBox 9"/>
          <p:cNvSpPr txBox="1"/>
          <p:nvPr/>
        </p:nvSpPr>
        <p:spPr>
          <a:xfrm>
            <a:off x="3350373" y="1188756"/>
            <a:ext cx="8237569" cy="1568490"/>
          </a:xfrm>
          <a:prstGeom prst="rect">
            <a:avLst/>
          </a:prstGeom>
          <a:noFill/>
          <a:ln/>
        </p:spPr>
        <p:txBody>
          <a:bodyPr wrap="square" lIns="0" tIns="0" rIns="0" bIns="0" rtlCol="0" anchor="t"/>
          <a:lstStyle>
            <a:defPPr>
              <a:defRPr lang="en-US"/>
            </a:defPPr>
            <a:lvl1pPr>
              <a:lnSpc>
                <a:spcPts val="6100"/>
              </a:lnSpc>
              <a:defRPr sz="4900" b="1" kern="0" spc="-98">
                <a:solidFill>
                  <a:srgbClr val="F95F88"/>
                </a:solidFill>
                <a:latin typeface="Times New Roman" panose="02020603050405020304" pitchFamily="18" charset="0"/>
                <a:ea typeface="Petrona Bold" pitchFamily="34" charset="-122"/>
                <a:cs typeface="Times New Roman" panose="02020603050405020304" pitchFamily="18" charset="0"/>
              </a:defRPr>
            </a:lvl1pPr>
          </a:lstStyle>
          <a:p>
            <a:pPr algn="ctr"/>
            <a:r>
              <a:rPr lang="vi-VN" sz="3600"/>
              <a:t>Trường Đại học Lâm Nghiệp</a:t>
            </a:r>
          </a:p>
          <a:p>
            <a:pPr algn="ctr"/>
            <a:r>
              <a:rPr lang="vi-VN" sz="3600"/>
              <a:t>Khoa Cơ điện công trình</a:t>
            </a:r>
          </a:p>
        </p:txBody>
      </p:sp>
      <p:graphicFrame>
        <p:nvGraphicFramePr>
          <p:cNvPr id="11" name="Table 10"/>
          <p:cNvGraphicFramePr>
            <a:graphicFrameLocks noGrp="1"/>
          </p:cNvGraphicFramePr>
          <p:nvPr>
            <p:extLst>
              <p:ext uri="{D42A27DB-BD31-4B8C-83A1-F6EECF244321}">
                <p14:modId xmlns:p14="http://schemas.microsoft.com/office/powerpoint/2010/main" val="871453858"/>
              </p:ext>
            </p:extLst>
          </p:nvPr>
        </p:nvGraphicFramePr>
        <p:xfrm>
          <a:off x="1512917" y="3943107"/>
          <a:ext cx="6581840" cy="2667000"/>
        </p:xfrm>
        <a:graphic>
          <a:graphicData uri="http://schemas.openxmlformats.org/drawingml/2006/table">
            <a:tbl>
              <a:tblPr firstRow="1" bandRow="1">
                <a:tableStyleId>{5C22544A-7EE6-4342-B048-85BDC9FD1C3A}</a:tableStyleId>
              </a:tblPr>
              <a:tblGrid>
                <a:gridCol w="3593449">
                  <a:extLst>
                    <a:ext uri="{9D8B030D-6E8A-4147-A177-3AD203B41FA5}">
                      <a16:colId xmlns:a16="http://schemas.microsoft.com/office/drawing/2014/main" val="3975155273"/>
                    </a:ext>
                  </a:extLst>
                </a:gridCol>
                <a:gridCol w="2988391">
                  <a:extLst>
                    <a:ext uri="{9D8B030D-6E8A-4147-A177-3AD203B41FA5}">
                      <a16:colId xmlns:a16="http://schemas.microsoft.com/office/drawing/2014/main" val="160481209"/>
                    </a:ext>
                  </a:extLst>
                </a:gridCol>
              </a:tblGrid>
              <a:tr h="288734">
                <a:tc>
                  <a:txBody>
                    <a:bodyPr/>
                    <a:lstStyle/>
                    <a:p>
                      <a:pPr marL="0" indent="0" algn="l" defTabSz="457200" rtl="0" eaLnBrk="1" latinLnBrk="0" hangingPunct="1">
                        <a:lnSpc>
                          <a:spcPts val="2850"/>
                        </a:lnSpc>
                        <a:buNone/>
                      </a:pP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indent="0" algn="l" defTabSz="457200" rtl="0" eaLnBrk="1" latinLnBrk="0" hangingPunct="1">
                        <a:lnSpc>
                          <a:spcPts val="2850"/>
                        </a:lnSpc>
                        <a:buNone/>
                      </a:pP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003680"/>
                  </a:ext>
                </a:extLst>
              </a:tr>
              <a:tr h="370840">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Môn học:</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Khai phá dữ liệu</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86093248"/>
                  </a:ext>
                </a:extLst>
              </a:tr>
              <a:tr h="370840">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Giảng viên hướng dẫn:</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ThS.Mai Hà An</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1370300"/>
                  </a:ext>
                </a:extLst>
              </a:tr>
              <a:tr h="370840">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Nhóm sinh viên thực hiện:</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Lưu Trường Nam</a:t>
                      </a:r>
                    </a:p>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Phạm Quang Hiếu</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27664432"/>
                  </a:ext>
                </a:extLst>
              </a:tr>
              <a:tr h="370840">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Lớp: </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indent="0" algn="l" defTabSz="457200" rtl="0" eaLnBrk="1" latinLnBrk="0" hangingPunct="1">
                        <a:lnSpc>
                          <a:spcPts val="2850"/>
                        </a:lnSpc>
                        <a:buNone/>
                      </a:pPr>
                      <a:r>
                        <a:rPr lang="vi-VN" sz="2400" kern="0" spc="-36" smtClean="0">
                          <a:solidFill>
                            <a:srgbClr val="272525"/>
                          </a:solidFill>
                          <a:latin typeface="+mn-lt"/>
                          <a:ea typeface="Inter" pitchFamily="34" charset="-122"/>
                          <a:cs typeface="Inter" pitchFamily="34" charset="-120"/>
                        </a:rPr>
                        <a:t>K66A-HTTT</a:t>
                      </a:r>
                      <a:endParaRPr lang="vi-VN" sz="2400" kern="0" spc="-36">
                        <a:solidFill>
                          <a:srgbClr val="272525"/>
                        </a:solidFill>
                        <a:latin typeface="+mn-lt"/>
                        <a:ea typeface="Inter" pitchFamily="34" charset="-122"/>
                        <a:cs typeface="Inter" pitchFamily="34" charset="-12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63972292"/>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1834" y="1571625"/>
            <a:ext cx="6169640"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Mục Tiêu Của Đề Tài</a:t>
            </a:r>
            <a:endParaRPr lang="en-US" sz="4900" dirty="0"/>
          </a:p>
        </p:txBody>
      </p:sp>
      <p:sp>
        <p:nvSpPr>
          <p:cNvPr id="4" name="Shape 1"/>
          <p:cNvSpPr/>
          <p:nvPr/>
        </p:nvSpPr>
        <p:spPr>
          <a:xfrm>
            <a:off x="793790" y="2946559"/>
            <a:ext cx="510302" cy="510302"/>
          </a:xfrm>
          <a:prstGeom prst="roundRect">
            <a:avLst>
              <a:gd name="adj" fmla="val 18669"/>
            </a:avLst>
          </a:prstGeom>
          <a:solidFill>
            <a:srgbClr val="E0D7F4"/>
          </a:solidFill>
          <a:ln w="7620">
            <a:solidFill>
              <a:srgbClr val="C6BDDA"/>
            </a:solidFill>
            <a:prstDash val="solid"/>
          </a:ln>
        </p:spPr>
      </p:sp>
      <p:pic>
        <p:nvPicPr>
          <p:cNvPr id="5" name="Image 1" descr="preencoded.png"/>
          <p:cNvPicPr>
            <a:picLocks noChangeAspect="1"/>
          </p:cNvPicPr>
          <p:nvPr/>
        </p:nvPicPr>
        <p:blipFill>
          <a:blip r:embed="rId4"/>
          <a:stretch>
            <a:fillRect/>
          </a:stretch>
        </p:blipFill>
        <p:spPr>
          <a:xfrm>
            <a:off x="861834" y="2967811"/>
            <a:ext cx="374213" cy="467797"/>
          </a:xfrm>
          <a:prstGeom prst="rect">
            <a:avLst/>
          </a:prstGeom>
        </p:spPr>
      </p:pic>
      <p:sp>
        <p:nvSpPr>
          <p:cNvPr id="6" name="Text 2"/>
          <p:cNvSpPr/>
          <p:nvPr/>
        </p:nvSpPr>
        <p:spPr>
          <a:xfrm>
            <a:off x="1530906" y="2946559"/>
            <a:ext cx="3118842"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Mục tiêu tổng quát</a:t>
            </a:r>
            <a:endParaRPr lang="en-US" sz="2450" dirty="0"/>
          </a:p>
        </p:txBody>
      </p:sp>
      <p:sp>
        <p:nvSpPr>
          <p:cNvPr id="7" name="Text 3"/>
          <p:cNvSpPr/>
          <p:nvPr/>
        </p:nvSpPr>
        <p:spPr>
          <a:xfrm>
            <a:off x="1530906" y="3472577"/>
            <a:ext cx="6819305"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Xây dựng mô hình nhận diện khuôn mặt đơn giản, hiệu quả bằng Teachable Machine, ứng dụng trong các bài toán thực tế như bảo mật, phân loại đối tượng hoặc nghiên cứu thị giác máy tính.</a:t>
            </a:r>
            <a:endParaRPr lang="en-US" sz="1750" dirty="0"/>
          </a:p>
        </p:txBody>
      </p:sp>
      <p:sp>
        <p:nvSpPr>
          <p:cNvPr id="8" name="Shape 4"/>
          <p:cNvSpPr/>
          <p:nvPr/>
        </p:nvSpPr>
        <p:spPr>
          <a:xfrm>
            <a:off x="793790" y="5043249"/>
            <a:ext cx="510302" cy="510302"/>
          </a:xfrm>
          <a:prstGeom prst="roundRect">
            <a:avLst>
              <a:gd name="adj" fmla="val 18669"/>
            </a:avLst>
          </a:prstGeom>
          <a:solidFill>
            <a:srgbClr val="E0D7F4"/>
          </a:solidFill>
          <a:ln w="7620">
            <a:solidFill>
              <a:srgbClr val="C6BDDA"/>
            </a:solidFill>
            <a:prstDash val="solid"/>
          </a:ln>
        </p:spPr>
      </p:sp>
      <p:pic>
        <p:nvPicPr>
          <p:cNvPr id="9" name="Image 2" descr="preencoded.png"/>
          <p:cNvPicPr>
            <a:picLocks noChangeAspect="1"/>
          </p:cNvPicPr>
          <p:nvPr/>
        </p:nvPicPr>
        <p:blipFill>
          <a:blip r:embed="rId5"/>
          <a:stretch>
            <a:fillRect/>
          </a:stretch>
        </p:blipFill>
        <p:spPr>
          <a:xfrm>
            <a:off x="861834" y="5064502"/>
            <a:ext cx="374213" cy="467797"/>
          </a:xfrm>
          <a:prstGeom prst="rect">
            <a:avLst/>
          </a:prstGeom>
        </p:spPr>
      </p:pic>
      <p:sp>
        <p:nvSpPr>
          <p:cNvPr id="10" name="Text 5"/>
          <p:cNvSpPr/>
          <p:nvPr/>
        </p:nvSpPr>
        <p:spPr>
          <a:xfrm>
            <a:off x="1530906" y="5043249"/>
            <a:ext cx="3118842"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Mục tiêu cụ thể</a:t>
            </a:r>
            <a:endParaRPr lang="en-US" sz="2450" dirty="0"/>
          </a:p>
        </p:txBody>
      </p:sp>
      <p:sp>
        <p:nvSpPr>
          <p:cNvPr id="11" name="Text 6"/>
          <p:cNvSpPr/>
          <p:nvPr/>
        </p:nvSpPr>
        <p:spPr>
          <a:xfrm>
            <a:off x="1530906" y="5569268"/>
            <a:ext cx="6819305"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Khám phá Teachable Machine, thu thập và xử lý dữ liệu, huấn luyện mô hình sử dụng Transfer Learning, tối ưu hóa tham số để cải thiện độ chính xác.</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691564" y="1342722"/>
            <a:ext cx="10029587"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Tổng Quan Về Nhận Diện Khuôn Mặt</a:t>
            </a:r>
            <a:endParaRPr lang="en-US" sz="4900" dirty="0"/>
          </a:p>
        </p:txBody>
      </p:sp>
      <p:sp>
        <p:nvSpPr>
          <p:cNvPr id="3" name="Text 1"/>
          <p:cNvSpPr/>
          <p:nvPr/>
        </p:nvSpPr>
        <p:spPr>
          <a:xfrm>
            <a:off x="793790" y="2691289"/>
            <a:ext cx="3118842"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Khái niệm</a:t>
            </a:r>
            <a:endParaRPr lang="en-US" sz="2450" dirty="0"/>
          </a:p>
        </p:txBody>
      </p:sp>
      <p:sp>
        <p:nvSpPr>
          <p:cNvPr id="4" name="Text 2"/>
          <p:cNvSpPr/>
          <p:nvPr/>
        </p:nvSpPr>
        <p:spPr>
          <a:xfrm>
            <a:off x="793790" y="3308033"/>
            <a:ext cx="6244709"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Công nghệ nhận diện khuôn mặt là một công nghệ sinh trắc học ánh xạ các đặc điểm khuôn mặt của một cá nhân về mặt toán học và lưu trữ dữ liệu dưới dạng faceprint (dấu khuôn mặt). Nó cho phép nhận dạng một người cụ thể từ ảnh hoặc video.</a:t>
            </a:r>
            <a:endParaRPr lang="en-US" sz="1750" dirty="0"/>
          </a:p>
        </p:txBody>
      </p:sp>
      <p:sp>
        <p:nvSpPr>
          <p:cNvPr id="5" name="Text 3"/>
          <p:cNvSpPr/>
          <p:nvPr/>
        </p:nvSpPr>
        <p:spPr>
          <a:xfrm>
            <a:off x="7599521" y="2691289"/>
            <a:ext cx="3118842"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Nguyên lý hoạt động</a:t>
            </a:r>
            <a:endParaRPr lang="en-US" sz="2450" dirty="0"/>
          </a:p>
        </p:txBody>
      </p:sp>
      <p:sp>
        <p:nvSpPr>
          <p:cNvPr id="6" name="Text 4"/>
          <p:cNvSpPr/>
          <p:nvPr/>
        </p:nvSpPr>
        <p:spPr>
          <a:xfrm>
            <a:off x="7599521" y="3308033"/>
            <a:ext cx="6244709"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Quy trình nhận diện khuôn mặt thường bao gồm các bước: Phát hiện khuôn mặt, trích xuất đặc trưng, mã hóa khuôn mặt, so sánh và nhận diện.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551861" y="1011101"/>
            <a:ext cx="11065669"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Các Phương Pháp Nhận Diện Khuôn Mặt</a:t>
            </a:r>
            <a:endParaRPr lang="en-US" sz="4900" dirty="0"/>
          </a:p>
        </p:txBody>
      </p:sp>
      <p:sp>
        <p:nvSpPr>
          <p:cNvPr id="3" name="Shape 1"/>
          <p:cNvSpPr/>
          <p:nvPr/>
        </p:nvSpPr>
        <p:spPr>
          <a:xfrm>
            <a:off x="793790" y="1971556"/>
            <a:ext cx="13042821" cy="5519738"/>
          </a:xfrm>
          <a:prstGeom prst="roundRect">
            <a:avLst>
              <a:gd name="adj" fmla="val 1726"/>
            </a:avLst>
          </a:prstGeom>
          <a:noFill/>
          <a:ln w="7620">
            <a:solidFill>
              <a:srgbClr val="000000">
                <a:alpha val="8000"/>
              </a:srgbClr>
            </a:solidFill>
            <a:prstDash val="solid"/>
          </a:ln>
        </p:spPr>
      </p:sp>
      <p:sp>
        <p:nvSpPr>
          <p:cNvPr id="4" name="Shape 2"/>
          <p:cNvSpPr/>
          <p:nvPr/>
        </p:nvSpPr>
        <p:spPr>
          <a:xfrm>
            <a:off x="801410" y="1979176"/>
            <a:ext cx="13027581" cy="650319"/>
          </a:xfrm>
          <a:prstGeom prst="rect">
            <a:avLst/>
          </a:prstGeom>
          <a:solidFill>
            <a:srgbClr val="FFFFFF">
              <a:alpha val="4000"/>
            </a:srgbClr>
          </a:solidFill>
          <a:ln/>
        </p:spPr>
      </p:sp>
      <p:sp>
        <p:nvSpPr>
          <p:cNvPr id="5" name="Text 3"/>
          <p:cNvSpPr/>
          <p:nvPr/>
        </p:nvSpPr>
        <p:spPr>
          <a:xfrm>
            <a:off x="1028462" y="2122884"/>
            <a:ext cx="2799397"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Phương pháp</a:t>
            </a:r>
            <a:endParaRPr lang="en-US" sz="1750" dirty="0"/>
          </a:p>
        </p:txBody>
      </p:sp>
      <p:sp>
        <p:nvSpPr>
          <p:cNvPr id="6" name="Text 4"/>
          <p:cNvSpPr/>
          <p:nvPr/>
        </p:nvSpPr>
        <p:spPr>
          <a:xfrm>
            <a:off x="4289108" y="2122884"/>
            <a:ext cx="2795588"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Nguyên lý hoạt động</a:t>
            </a:r>
            <a:endParaRPr lang="en-US" sz="1750" dirty="0"/>
          </a:p>
        </p:txBody>
      </p:sp>
      <p:sp>
        <p:nvSpPr>
          <p:cNvPr id="7" name="Text 5"/>
          <p:cNvSpPr/>
          <p:nvPr/>
        </p:nvSpPr>
        <p:spPr>
          <a:xfrm>
            <a:off x="7545943" y="2122884"/>
            <a:ext cx="2795588"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Ưu điểm</a:t>
            </a:r>
            <a:endParaRPr lang="en-US" sz="1750" dirty="0"/>
          </a:p>
        </p:txBody>
      </p:sp>
      <p:sp>
        <p:nvSpPr>
          <p:cNvPr id="8" name="Text 6"/>
          <p:cNvSpPr/>
          <p:nvPr/>
        </p:nvSpPr>
        <p:spPr>
          <a:xfrm>
            <a:off x="10802779" y="2122884"/>
            <a:ext cx="2799397"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Hạn chế</a:t>
            </a:r>
            <a:endParaRPr lang="en-US" sz="1750" dirty="0"/>
          </a:p>
        </p:txBody>
      </p:sp>
      <p:sp>
        <p:nvSpPr>
          <p:cNvPr id="9" name="Shape 7"/>
          <p:cNvSpPr/>
          <p:nvPr/>
        </p:nvSpPr>
        <p:spPr>
          <a:xfrm>
            <a:off x="801410" y="2629495"/>
            <a:ext cx="13027581" cy="1739027"/>
          </a:xfrm>
          <a:prstGeom prst="rect">
            <a:avLst/>
          </a:prstGeom>
          <a:solidFill>
            <a:srgbClr val="000000">
              <a:alpha val="4000"/>
            </a:srgbClr>
          </a:solidFill>
          <a:ln/>
        </p:spPr>
      </p:sp>
      <p:sp>
        <p:nvSpPr>
          <p:cNvPr id="10" name="Text 8"/>
          <p:cNvSpPr/>
          <p:nvPr/>
        </p:nvSpPr>
        <p:spPr>
          <a:xfrm>
            <a:off x="1028462" y="2773204"/>
            <a:ext cx="2799397"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Haar Cascade (Viola-Jones)</a:t>
            </a:r>
            <a:endParaRPr lang="en-US" sz="1750" dirty="0"/>
          </a:p>
        </p:txBody>
      </p:sp>
      <p:sp>
        <p:nvSpPr>
          <p:cNvPr id="11" name="Text 9"/>
          <p:cNvSpPr/>
          <p:nvPr/>
        </p:nvSpPr>
        <p:spPr>
          <a:xfrm>
            <a:off x="4289108" y="2773204"/>
            <a:ext cx="2795588"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Sử dụng các bộ lọc Haar-like để phát hiện khuôn mặt dựa trên cường độ pixel.</a:t>
            </a:r>
            <a:endParaRPr lang="en-US" sz="1750" dirty="0"/>
          </a:p>
        </p:txBody>
      </p:sp>
      <p:sp>
        <p:nvSpPr>
          <p:cNvPr id="12" name="Text 10"/>
          <p:cNvSpPr/>
          <p:nvPr/>
        </p:nvSpPr>
        <p:spPr>
          <a:xfrm>
            <a:off x="7545943" y="2773204"/>
            <a:ext cx="2795588"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Tốc độ nhanh, phù hợp thời gian thực, hiệu quả với ảnh đơn giản.</a:t>
            </a:r>
            <a:endParaRPr lang="en-US" sz="1750" dirty="0"/>
          </a:p>
        </p:txBody>
      </p:sp>
      <p:sp>
        <p:nvSpPr>
          <p:cNvPr id="13" name="Text 11"/>
          <p:cNvSpPr/>
          <p:nvPr/>
        </p:nvSpPr>
        <p:spPr>
          <a:xfrm>
            <a:off x="10802779" y="2773204"/>
            <a:ext cx="2799397"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Kém chính xác với góc nghiêng, ánh sáng thay đổi, dễ bị nhiễu.</a:t>
            </a:r>
            <a:endParaRPr lang="en-US" sz="1750" dirty="0"/>
          </a:p>
        </p:txBody>
      </p:sp>
      <p:sp>
        <p:nvSpPr>
          <p:cNvPr id="14" name="Shape 12"/>
          <p:cNvSpPr/>
          <p:nvPr/>
        </p:nvSpPr>
        <p:spPr>
          <a:xfrm>
            <a:off x="801410" y="4368522"/>
            <a:ext cx="13027581" cy="1739027"/>
          </a:xfrm>
          <a:prstGeom prst="rect">
            <a:avLst/>
          </a:prstGeom>
          <a:solidFill>
            <a:srgbClr val="FFFFFF">
              <a:alpha val="4000"/>
            </a:srgbClr>
          </a:solidFill>
          <a:ln/>
        </p:spPr>
      </p:sp>
      <p:sp>
        <p:nvSpPr>
          <p:cNvPr id="15" name="Text 13"/>
          <p:cNvSpPr/>
          <p:nvPr/>
        </p:nvSpPr>
        <p:spPr>
          <a:xfrm>
            <a:off x="1028462" y="4512231"/>
            <a:ext cx="2799397"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Eigenfaces (PCA)</a:t>
            </a:r>
            <a:endParaRPr lang="en-US" sz="1750" dirty="0"/>
          </a:p>
        </p:txBody>
      </p:sp>
      <p:sp>
        <p:nvSpPr>
          <p:cNvPr id="16" name="Text 14"/>
          <p:cNvSpPr/>
          <p:nvPr/>
        </p:nvSpPr>
        <p:spPr>
          <a:xfrm>
            <a:off x="4289108" y="4512231"/>
            <a:ext cx="2795588"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Giảm chiều dữ liệu bằng PCA, biểu diễn khuôn mặt dưới dạng vector đặc trưng.</a:t>
            </a:r>
            <a:endParaRPr lang="en-US" sz="1750" dirty="0"/>
          </a:p>
        </p:txBody>
      </p:sp>
      <p:sp>
        <p:nvSpPr>
          <p:cNvPr id="17" name="Text 15"/>
          <p:cNvSpPr/>
          <p:nvPr/>
        </p:nvSpPr>
        <p:spPr>
          <a:xfrm>
            <a:off x="7545943" y="4512231"/>
            <a:ext cx="2795588"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Đơn giản, dễ triển khai, ít tốn tài nguyên tính toán.</a:t>
            </a:r>
            <a:endParaRPr lang="en-US" sz="1750" dirty="0"/>
          </a:p>
        </p:txBody>
      </p:sp>
      <p:sp>
        <p:nvSpPr>
          <p:cNvPr id="18" name="Text 16"/>
          <p:cNvSpPr/>
          <p:nvPr/>
        </p:nvSpPr>
        <p:spPr>
          <a:xfrm>
            <a:off x="10802779" y="4512231"/>
            <a:ext cx="2799397"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Nhạy cảm với biến đổi ánh sáng, góc quay, không xử lý được đặc trưng phi tuyến.</a:t>
            </a:r>
            <a:endParaRPr lang="en-US" sz="1750" dirty="0"/>
          </a:p>
        </p:txBody>
      </p:sp>
      <p:sp>
        <p:nvSpPr>
          <p:cNvPr id="19" name="Shape 17"/>
          <p:cNvSpPr/>
          <p:nvPr/>
        </p:nvSpPr>
        <p:spPr>
          <a:xfrm>
            <a:off x="801410" y="6107549"/>
            <a:ext cx="13027581" cy="1376124"/>
          </a:xfrm>
          <a:prstGeom prst="rect">
            <a:avLst/>
          </a:prstGeom>
          <a:solidFill>
            <a:srgbClr val="000000">
              <a:alpha val="4000"/>
            </a:srgbClr>
          </a:solidFill>
          <a:ln/>
        </p:spPr>
      </p:sp>
      <p:sp>
        <p:nvSpPr>
          <p:cNvPr id="20" name="Text 18"/>
          <p:cNvSpPr/>
          <p:nvPr/>
        </p:nvSpPr>
        <p:spPr>
          <a:xfrm>
            <a:off x="1028462" y="6251258"/>
            <a:ext cx="2799397"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LBP (Local Binary Patterns)</a:t>
            </a:r>
            <a:endParaRPr lang="en-US" sz="1750" dirty="0"/>
          </a:p>
        </p:txBody>
      </p:sp>
      <p:sp>
        <p:nvSpPr>
          <p:cNvPr id="21" name="Text 19"/>
          <p:cNvSpPr/>
          <p:nvPr/>
        </p:nvSpPr>
        <p:spPr>
          <a:xfrm>
            <a:off x="4289108" y="6251258"/>
            <a:ext cx="2795588"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Mô tả đặc trưng khuôn mặt dựa trên sự thay đổi texture (kết cấu da).</a:t>
            </a:r>
            <a:endParaRPr lang="en-US" sz="1750" dirty="0"/>
          </a:p>
        </p:txBody>
      </p:sp>
      <p:sp>
        <p:nvSpPr>
          <p:cNvPr id="22" name="Text 20"/>
          <p:cNvSpPr/>
          <p:nvPr/>
        </p:nvSpPr>
        <p:spPr>
          <a:xfrm>
            <a:off x="7545943" y="6251258"/>
            <a:ext cx="2795588"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Hiệu quả với ảnh đen trắng, ít bị ảnh hưởng bởi ánh sáng.</a:t>
            </a:r>
            <a:endParaRPr lang="en-US" sz="1750" dirty="0"/>
          </a:p>
        </p:txBody>
      </p:sp>
      <p:sp>
        <p:nvSpPr>
          <p:cNvPr id="23" name="Text 21"/>
          <p:cNvSpPr/>
          <p:nvPr/>
        </p:nvSpPr>
        <p:spPr>
          <a:xfrm>
            <a:off x="10802779" y="6251258"/>
            <a:ext cx="2799397"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Không phân biệt được các khuôn mặt tương tự nhau.</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478703" y="1494927"/>
            <a:ext cx="9119592"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Giới Thiệu Về Teachable Machine</a:t>
            </a:r>
            <a:endParaRPr lang="en-US" sz="4900" dirty="0"/>
          </a:p>
        </p:txBody>
      </p:sp>
      <p:sp>
        <p:nvSpPr>
          <p:cNvPr id="3" name="Text 1"/>
          <p:cNvSpPr/>
          <p:nvPr/>
        </p:nvSpPr>
        <p:spPr>
          <a:xfrm>
            <a:off x="1342430" y="2912566"/>
            <a:ext cx="3118842"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Khái niệm</a:t>
            </a:r>
            <a:endParaRPr lang="en-US" sz="2450" dirty="0"/>
          </a:p>
        </p:txBody>
      </p:sp>
      <p:sp>
        <p:nvSpPr>
          <p:cNvPr id="4" name="Text 2"/>
          <p:cNvSpPr/>
          <p:nvPr/>
        </p:nvSpPr>
        <p:spPr>
          <a:xfrm>
            <a:off x="1342430" y="3524770"/>
            <a:ext cx="12273817" cy="2011506"/>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Teachable Machine là một công cụ trực tuyến miễn phí do Google phát triển, cho phép người dùng tạo và huấn luyện các mô hình machine learning (học máy) một cách dễ dàng mà không cần kiến thức lập trình nâng cao. Mô hình của Teachable Machine dựa trên Deep Learning, chủ yếu sử dụng CNN (Convolutional Neutral Networks) và Transfer Learning để nhận diện hình ảnh, âm thanh và cử chỉ.</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1805063" y="1477148"/>
            <a:ext cx="10688241" cy="678775"/>
          </a:xfrm>
          <a:prstGeom prst="rect">
            <a:avLst/>
          </a:prstGeom>
          <a:noFill/>
          <a:ln/>
        </p:spPr>
        <p:txBody>
          <a:bodyPr wrap="none" lIns="0" tIns="0" rIns="0" bIns="0" rtlCol="0" anchor="t"/>
          <a:lstStyle/>
          <a:p>
            <a:pPr marL="0" indent="0" algn="l">
              <a:lnSpc>
                <a:spcPts val="5300"/>
              </a:lnSpc>
              <a:buNone/>
            </a:pPr>
            <a:r>
              <a:rPr lang="en-US" sz="4250" b="1" kern="0" spc="-86" dirty="0">
                <a:solidFill>
                  <a:srgbClr val="F95F88"/>
                </a:solidFill>
                <a:latin typeface="Petrona Bold" pitchFamily="34" charset="0"/>
                <a:ea typeface="Petrona Bold" pitchFamily="34" charset="-122"/>
                <a:cs typeface="Petrona Bold" pitchFamily="34" charset="-120"/>
              </a:rPr>
              <a:t>Ưu Điểm và Hạn Chế Của Teachable Machine</a:t>
            </a:r>
            <a:endParaRPr lang="en-US" sz="4250" dirty="0"/>
          </a:p>
        </p:txBody>
      </p:sp>
      <p:sp>
        <p:nvSpPr>
          <p:cNvPr id="4" name="Shape 1"/>
          <p:cNvSpPr/>
          <p:nvPr/>
        </p:nvSpPr>
        <p:spPr>
          <a:xfrm>
            <a:off x="691158" y="2589620"/>
            <a:ext cx="13248084" cy="3424238"/>
          </a:xfrm>
          <a:prstGeom prst="roundRect">
            <a:avLst>
              <a:gd name="adj" fmla="val 2422"/>
            </a:avLst>
          </a:prstGeom>
          <a:noFill/>
          <a:ln w="7620">
            <a:solidFill>
              <a:srgbClr val="000000">
                <a:alpha val="8000"/>
              </a:srgbClr>
            </a:solidFill>
            <a:prstDash val="solid"/>
          </a:ln>
        </p:spPr>
      </p:sp>
      <p:sp>
        <p:nvSpPr>
          <p:cNvPr id="5" name="Shape 2"/>
          <p:cNvSpPr/>
          <p:nvPr/>
        </p:nvSpPr>
        <p:spPr>
          <a:xfrm>
            <a:off x="698778" y="2597240"/>
            <a:ext cx="13231416" cy="568166"/>
          </a:xfrm>
          <a:prstGeom prst="rect">
            <a:avLst/>
          </a:prstGeom>
          <a:solidFill>
            <a:srgbClr val="FFFFFF">
              <a:alpha val="4000"/>
            </a:srgbClr>
          </a:solidFill>
          <a:ln/>
        </p:spPr>
      </p:sp>
      <p:sp>
        <p:nvSpPr>
          <p:cNvPr id="6" name="Text 3"/>
          <p:cNvSpPr/>
          <p:nvPr/>
        </p:nvSpPr>
        <p:spPr>
          <a:xfrm>
            <a:off x="897731" y="2723327"/>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Tiêu chí</a:t>
            </a:r>
            <a:endParaRPr lang="en-US" sz="1550" dirty="0"/>
          </a:p>
        </p:txBody>
      </p:sp>
      <p:sp>
        <p:nvSpPr>
          <p:cNvPr id="7" name="Text 4"/>
          <p:cNvSpPr/>
          <p:nvPr/>
        </p:nvSpPr>
        <p:spPr>
          <a:xfrm>
            <a:off x="5311497" y="2723327"/>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Ưu điểm</a:t>
            </a:r>
            <a:endParaRPr lang="en-US" sz="1550" dirty="0"/>
          </a:p>
        </p:txBody>
      </p:sp>
      <p:sp>
        <p:nvSpPr>
          <p:cNvPr id="8" name="Text 5"/>
          <p:cNvSpPr/>
          <p:nvPr/>
        </p:nvSpPr>
        <p:spPr>
          <a:xfrm>
            <a:off x="9721453" y="2723327"/>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Hạn chế</a:t>
            </a:r>
            <a:endParaRPr lang="en-US" sz="1550" dirty="0"/>
          </a:p>
        </p:txBody>
      </p:sp>
      <p:sp>
        <p:nvSpPr>
          <p:cNvPr id="9" name="Shape 6"/>
          <p:cNvSpPr/>
          <p:nvPr/>
        </p:nvSpPr>
        <p:spPr>
          <a:xfrm>
            <a:off x="698778" y="3165406"/>
            <a:ext cx="13231416" cy="568166"/>
          </a:xfrm>
          <a:prstGeom prst="rect">
            <a:avLst/>
          </a:prstGeom>
          <a:solidFill>
            <a:srgbClr val="000000">
              <a:alpha val="4000"/>
            </a:srgbClr>
          </a:solidFill>
          <a:ln/>
        </p:spPr>
      </p:sp>
      <p:sp>
        <p:nvSpPr>
          <p:cNvPr id="10" name="Text 7"/>
          <p:cNvSpPr/>
          <p:nvPr/>
        </p:nvSpPr>
        <p:spPr>
          <a:xfrm>
            <a:off x="897731" y="3291494"/>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Tốc độ triển khai</a:t>
            </a:r>
            <a:endParaRPr lang="en-US" sz="1550" dirty="0"/>
          </a:p>
        </p:txBody>
      </p:sp>
      <p:sp>
        <p:nvSpPr>
          <p:cNvPr id="11" name="Text 8"/>
          <p:cNvSpPr/>
          <p:nvPr/>
        </p:nvSpPr>
        <p:spPr>
          <a:xfrm>
            <a:off x="5311497" y="3291494"/>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Nhanh (vài phút)</a:t>
            </a:r>
            <a:endParaRPr lang="en-US" sz="1550" dirty="0"/>
          </a:p>
        </p:txBody>
      </p:sp>
      <p:sp>
        <p:nvSpPr>
          <p:cNvPr id="12" name="Text 9"/>
          <p:cNvSpPr/>
          <p:nvPr/>
        </p:nvSpPr>
        <p:spPr>
          <a:xfrm>
            <a:off x="9721453" y="3291494"/>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Khó tối ưu hiệu năng lâu dài.</a:t>
            </a:r>
            <a:endParaRPr lang="en-US" sz="1550" dirty="0"/>
          </a:p>
        </p:txBody>
      </p:sp>
      <p:sp>
        <p:nvSpPr>
          <p:cNvPr id="13" name="Shape 10"/>
          <p:cNvSpPr/>
          <p:nvPr/>
        </p:nvSpPr>
        <p:spPr>
          <a:xfrm>
            <a:off x="698778" y="3733573"/>
            <a:ext cx="13231416" cy="568166"/>
          </a:xfrm>
          <a:prstGeom prst="rect">
            <a:avLst/>
          </a:prstGeom>
          <a:solidFill>
            <a:srgbClr val="FFFFFF">
              <a:alpha val="4000"/>
            </a:srgbClr>
          </a:solidFill>
          <a:ln/>
        </p:spPr>
      </p:sp>
      <p:sp>
        <p:nvSpPr>
          <p:cNvPr id="14" name="Text 11"/>
          <p:cNvSpPr/>
          <p:nvPr/>
        </p:nvSpPr>
        <p:spPr>
          <a:xfrm>
            <a:off x="897731" y="3859660"/>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Độ chính xác</a:t>
            </a:r>
            <a:endParaRPr lang="en-US" sz="1550" dirty="0"/>
          </a:p>
        </p:txBody>
      </p:sp>
      <p:sp>
        <p:nvSpPr>
          <p:cNvPr id="15" name="Text 12"/>
          <p:cNvSpPr/>
          <p:nvPr/>
        </p:nvSpPr>
        <p:spPr>
          <a:xfrm>
            <a:off x="5311497" y="3859660"/>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Đủ dùng cho demo hoặc ứng dụng đơn giản.</a:t>
            </a:r>
            <a:endParaRPr lang="en-US" sz="1550" dirty="0"/>
          </a:p>
        </p:txBody>
      </p:sp>
      <p:sp>
        <p:nvSpPr>
          <p:cNvPr id="16" name="Text 13"/>
          <p:cNvSpPr/>
          <p:nvPr/>
        </p:nvSpPr>
        <p:spPr>
          <a:xfrm>
            <a:off x="9721453" y="3859660"/>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Thấp hơn so với mô hình custom.</a:t>
            </a:r>
            <a:endParaRPr lang="en-US" sz="1550" dirty="0"/>
          </a:p>
        </p:txBody>
      </p:sp>
      <p:sp>
        <p:nvSpPr>
          <p:cNvPr id="17" name="Shape 14"/>
          <p:cNvSpPr/>
          <p:nvPr/>
        </p:nvSpPr>
        <p:spPr>
          <a:xfrm>
            <a:off x="698778" y="4301739"/>
            <a:ext cx="13231416" cy="568166"/>
          </a:xfrm>
          <a:prstGeom prst="rect">
            <a:avLst/>
          </a:prstGeom>
          <a:solidFill>
            <a:srgbClr val="000000">
              <a:alpha val="4000"/>
            </a:srgbClr>
          </a:solidFill>
          <a:ln/>
        </p:spPr>
      </p:sp>
      <p:sp>
        <p:nvSpPr>
          <p:cNvPr id="18" name="Text 15"/>
          <p:cNvSpPr/>
          <p:nvPr/>
        </p:nvSpPr>
        <p:spPr>
          <a:xfrm>
            <a:off x="897731" y="4427826"/>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Khả năng tùy chỉnh</a:t>
            </a:r>
            <a:endParaRPr lang="en-US" sz="1550" dirty="0"/>
          </a:p>
        </p:txBody>
      </p:sp>
      <p:sp>
        <p:nvSpPr>
          <p:cNvPr id="19" name="Text 16"/>
          <p:cNvSpPr/>
          <p:nvPr/>
        </p:nvSpPr>
        <p:spPr>
          <a:xfrm>
            <a:off x="5311497" y="4427826"/>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Không cần code, phù hợp beginner.</a:t>
            </a:r>
            <a:endParaRPr lang="en-US" sz="1550" dirty="0"/>
          </a:p>
        </p:txBody>
      </p:sp>
      <p:sp>
        <p:nvSpPr>
          <p:cNvPr id="20" name="Text 17"/>
          <p:cNvSpPr/>
          <p:nvPr/>
        </p:nvSpPr>
        <p:spPr>
          <a:xfrm>
            <a:off x="9721453" y="4427826"/>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Không sửa được kiến trúc mạng.</a:t>
            </a:r>
            <a:endParaRPr lang="en-US" sz="1550" dirty="0"/>
          </a:p>
        </p:txBody>
      </p:sp>
      <p:sp>
        <p:nvSpPr>
          <p:cNvPr id="21" name="Shape 18"/>
          <p:cNvSpPr/>
          <p:nvPr/>
        </p:nvSpPr>
        <p:spPr>
          <a:xfrm>
            <a:off x="698778" y="4869905"/>
            <a:ext cx="13231416" cy="568166"/>
          </a:xfrm>
          <a:prstGeom prst="rect">
            <a:avLst/>
          </a:prstGeom>
          <a:solidFill>
            <a:srgbClr val="FFFFFF">
              <a:alpha val="4000"/>
            </a:srgbClr>
          </a:solidFill>
          <a:ln/>
        </p:spPr>
      </p:sp>
      <p:sp>
        <p:nvSpPr>
          <p:cNvPr id="22" name="Text 19"/>
          <p:cNvSpPr/>
          <p:nvPr/>
        </p:nvSpPr>
        <p:spPr>
          <a:xfrm>
            <a:off x="897731" y="4995992"/>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Tài nguyên</a:t>
            </a:r>
            <a:endParaRPr lang="en-US" sz="1550" dirty="0"/>
          </a:p>
        </p:txBody>
      </p:sp>
      <p:sp>
        <p:nvSpPr>
          <p:cNvPr id="23" name="Text 20"/>
          <p:cNvSpPr/>
          <p:nvPr/>
        </p:nvSpPr>
        <p:spPr>
          <a:xfrm>
            <a:off x="5311497" y="4995992"/>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Tiết kiệm (chạy trên cloud).</a:t>
            </a:r>
            <a:endParaRPr lang="en-US" sz="1550" dirty="0"/>
          </a:p>
        </p:txBody>
      </p:sp>
      <p:sp>
        <p:nvSpPr>
          <p:cNvPr id="24" name="Text 21"/>
          <p:cNvSpPr/>
          <p:nvPr/>
        </p:nvSpPr>
        <p:spPr>
          <a:xfrm>
            <a:off x="9721453" y="4995992"/>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Không hỗ trợ GPU riêng để cải thiện tốc độ.</a:t>
            </a:r>
            <a:endParaRPr lang="en-US" sz="1550" dirty="0"/>
          </a:p>
        </p:txBody>
      </p:sp>
      <p:sp>
        <p:nvSpPr>
          <p:cNvPr id="25" name="Shape 22"/>
          <p:cNvSpPr/>
          <p:nvPr/>
        </p:nvSpPr>
        <p:spPr>
          <a:xfrm>
            <a:off x="698778" y="5438071"/>
            <a:ext cx="13231416" cy="568166"/>
          </a:xfrm>
          <a:prstGeom prst="rect">
            <a:avLst/>
          </a:prstGeom>
          <a:solidFill>
            <a:srgbClr val="000000">
              <a:alpha val="4000"/>
            </a:srgbClr>
          </a:solidFill>
          <a:ln/>
        </p:spPr>
      </p:sp>
      <p:sp>
        <p:nvSpPr>
          <p:cNvPr id="26" name="Text 23"/>
          <p:cNvSpPr/>
          <p:nvPr/>
        </p:nvSpPr>
        <p:spPr>
          <a:xfrm>
            <a:off x="897731" y="5564159"/>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Ứng dụng thực tế</a:t>
            </a:r>
            <a:endParaRPr lang="en-US" sz="1550" dirty="0"/>
          </a:p>
        </p:txBody>
      </p:sp>
      <p:sp>
        <p:nvSpPr>
          <p:cNvPr id="27" name="Text 24"/>
          <p:cNvSpPr/>
          <p:nvPr/>
        </p:nvSpPr>
        <p:spPr>
          <a:xfrm>
            <a:off x="5311497" y="5564159"/>
            <a:ext cx="400752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Giáo dục, prototype, MVP.</a:t>
            </a:r>
            <a:endParaRPr lang="en-US" sz="1550" dirty="0"/>
          </a:p>
        </p:txBody>
      </p:sp>
      <p:sp>
        <p:nvSpPr>
          <p:cNvPr id="28" name="Text 25"/>
          <p:cNvSpPr/>
          <p:nvPr/>
        </p:nvSpPr>
        <p:spPr>
          <a:xfrm>
            <a:off x="9721453" y="5564159"/>
            <a:ext cx="4011335" cy="315992"/>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Inter" pitchFamily="34" charset="0"/>
                <a:ea typeface="Inter" pitchFamily="34" charset="-122"/>
                <a:cs typeface="Inter" pitchFamily="34" charset="-120"/>
              </a:rPr>
              <a:t>Khó áp dụng trong sản phẩm thương mại.</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073" y="1175980"/>
            <a:ext cx="7597854" cy="1518523"/>
          </a:xfrm>
          <a:prstGeom prst="rect">
            <a:avLst/>
          </a:prstGeom>
          <a:noFill/>
          <a:ln/>
        </p:spPr>
        <p:txBody>
          <a:bodyPr wrap="square" lIns="0" tIns="0" rIns="0" bIns="0" rtlCol="0" anchor="t"/>
          <a:lstStyle/>
          <a:p>
            <a:pPr marL="0" indent="0" algn="l">
              <a:lnSpc>
                <a:spcPts val="5950"/>
              </a:lnSpc>
              <a:buNone/>
            </a:pPr>
            <a:r>
              <a:rPr lang="en-US" sz="4750" b="1" kern="0" spc="-96" dirty="0">
                <a:solidFill>
                  <a:srgbClr val="F95F88"/>
                </a:solidFill>
                <a:latin typeface="Petrona Bold" pitchFamily="34" charset="0"/>
                <a:ea typeface="Petrona Bold" pitchFamily="34" charset="-122"/>
                <a:cs typeface="Petrona Bold" pitchFamily="34" charset="-120"/>
              </a:rPr>
              <a:t>Quy Trình Xây Dựng Mô Hình Nhận Diện Khuôn Mặt</a:t>
            </a:r>
            <a:endParaRPr lang="en-US" sz="4750" dirty="0"/>
          </a:p>
        </p:txBody>
      </p:sp>
      <p:pic>
        <p:nvPicPr>
          <p:cNvPr id="4" name="Image 1" descr="preencoded.png"/>
          <p:cNvPicPr>
            <a:picLocks noChangeAspect="1"/>
          </p:cNvPicPr>
          <p:nvPr/>
        </p:nvPicPr>
        <p:blipFill>
          <a:blip r:embed="rId4"/>
          <a:stretch>
            <a:fillRect/>
          </a:stretch>
        </p:blipFill>
        <p:spPr>
          <a:xfrm>
            <a:off x="773073" y="3025735"/>
            <a:ext cx="1104424" cy="2013942"/>
          </a:xfrm>
          <a:prstGeom prst="rect">
            <a:avLst/>
          </a:prstGeom>
        </p:spPr>
      </p:pic>
      <p:sp>
        <p:nvSpPr>
          <p:cNvPr id="5" name="Text 1"/>
          <p:cNvSpPr/>
          <p:nvPr/>
        </p:nvSpPr>
        <p:spPr>
          <a:xfrm>
            <a:off x="2208728" y="3246596"/>
            <a:ext cx="5062299" cy="379571"/>
          </a:xfrm>
          <a:prstGeom prst="rect">
            <a:avLst/>
          </a:prstGeom>
          <a:noFill/>
          <a:ln/>
        </p:spPr>
        <p:txBody>
          <a:bodyPr wrap="none" lIns="0" tIns="0" rIns="0" bIns="0" rtlCol="0" anchor="t"/>
          <a:lstStyle/>
          <a:p>
            <a:pPr marL="0" indent="0" algn="l">
              <a:lnSpc>
                <a:spcPts val="2950"/>
              </a:lnSpc>
              <a:buNone/>
            </a:pPr>
            <a:r>
              <a:rPr lang="en-US" sz="2350" b="1" kern="0" spc="-48" dirty="0">
                <a:solidFill>
                  <a:srgbClr val="272525"/>
                </a:solidFill>
                <a:latin typeface="Petrona Bold" pitchFamily="34" charset="0"/>
                <a:ea typeface="Petrona Bold" pitchFamily="34" charset="-122"/>
                <a:cs typeface="Petrona Bold" pitchFamily="34" charset="-120"/>
              </a:rPr>
              <a:t>Thu thập và chuẩn bị dữ liệu hình ảnh</a:t>
            </a:r>
            <a:endParaRPr lang="en-US" sz="2350" dirty="0"/>
          </a:p>
        </p:txBody>
      </p:sp>
      <p:sp>
        <p:nvSpPr>
          <p:cNvPr id="6" name="Text 2"/>
          <p:cNvSpPr/>
          <p:nvPr/>
        </p:nvSpPr>
        <p:spPr>
          <a:xfrm>
            <a:off x="2208728" y="3758684"/>
            <a:ext cx="6162199" cy="1060133"/>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Inter" pitchFamily="34" charset="0"/>
                <a:ea typeface="Inter" pitchFamily="34" charset="-122"/>
                <a:cs typeface="Inter" pitchFamily="34" charset="-120"/>
              </a:rPr>
              <a:t>Xác định danh mục nhận diện, thu thập dữ liệu từ nhiều nguồn (webcam, ảnh tĩnh), áp dụng kỹ thuật tiền xử lý (resize, cân bằng sáng, augment dữ liệu).</a:t>
            </a:r>
            <a:endParaRPr lang="en-US" sz="1700" dirty="0"/>
          </a:p>
        </p:txBody>
      </p:sp>
      <p:pic>
        <p:nvPicPr>
          <p:cNvPr id="7" name="Image 2" descr="preencoded.png"/>
          <p:cNvPicPr>
            <a:picLocks noChangeAspect="1"/>
          </p:cNvPicPr>
          <p:nvPr/>
        </p:nvPicPr>
        <p:blipFill>
          <a:blip r:embed="rId5"/>
          <a:stretch>
            <a:fillRect/>
          </a:stretch>
        </p:blipFill>
        <p:spPr>
          <a:xfrm>
            <a:off x="773073" y="5039678"/>
            <a:ext cx="1104424" cy="2013942"/>
          </a:xfrm>
          <a:prstGeom prst="rect">
            <a:avLst/>
          </a:prstGeom>
        </p:spPr>
      </p:pic>
      <p:sp>
        <p:nvSpPr>
          <p:cNvPr id="8" name="Text 3"/>
          <p:cNvSpPr/>
          <p:nvPr/>
        </p:nvSpPr>
        <p:spPr>
          <a:xfrm>
            <a:off x="2208728" y="5260538"/>
            <a:ext cx="6007775" cy="379571"/>
          </a:xfrm>
          <a:prstGeom prst="rect">
            <a:avLst/>
          </a:prstGeom>
          <a:noFill/>
          <a:ln/>
        </p:spPr>
        <p:txBody>
          <a:bodyPr wrap="none" lIns="0" tIns="0" rIns="0" bIns="0" rtlCol="0" anchor="t"/>
          <a:lstStyle/>
          <a:p>
            <a:pPr marL="0" indent="0" algn="l">
              <a:lnSpc>
                <a:spcPts val="2950"/>
              </a:lnSpc>
              <a:buNone/>
            </a:pPr>
            <a:r>
              <a:rPr lang="en-US" sz="2350" b="1" kern="0" spc="-48" dirty="0">
                <a:solidFill>
                  <a:srgbClr val="272525"/>
                </a:solidFill>
                <a:latin typeface="Petrona Bold" pitchFamily="34" charset="0"/>
                <a:ea typeface="Petrona Bold" pitchFamily="34" charset="-122"/>
                <a:cs typeface="Petrona Bold" pitchFamily="34" charset="-120"/>
              </a:rPr>
              <a:t>Huấn luyện mô hình trên Teachable Machine</a:t>
            </a:r>
            <a:endParaRPr lang="en-US" sz="2350" dirty="0"/>
          </a:p>
        </p:txBody>
      </p:sp>
      <p:sp>
        <p:nvSpPr>
          <p:cNvPr id="9" name="Text 4"/>
          <p:cNvSpPr/>
          <p:nvPr/>
        </p:nvSpPr>
        <p:spPr>
          <a:xfrm>
            <a:off x="2208728" y="5772626"/>
            <a:ext cx="6162199" cy="1060133"/>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Inter" pitchFamily="34" charset="0"/>
                <a:ea typeface="Inter" pitchFamily="34" charset="-122"/>
                <a:cs typeface="Inter" pitchFamily="34" charset="-120"/>
              </a:rPr>
              <a:t>Thay đổi một số thông số của mô hình trong cửa sổ Training – cửa sổ huấn luyện – bao gồm: Epoch, Batch size, Learning rate.</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129440" y="919129"/>
            <a:ext cx="5909429" cy="738545"/>
          </a:xfrm>
          <a:prstGeom prst="rect">
            <a:avLst/>
          </a:prstGeom>
          <a:noFill/>
          <a:ln/>
        </p:spPr>
        <p:txBody>
          <a:bodyPr wrap="none" lIns="0" tIns="0" rIns="0" bIns="0" rtlCol="0" anchor="t"/>
          <a:lstStyle/>
          <a:p>
            <a:pPr marL="0" indent="0" algn="l">
              <a:lnSpc>
                <a:spcPts val="5800"/>
              </a:lnSpc>
              <a:buNone/>
            </a:pPr>
            <a:r>
              <a:rPr lang="en-US" sz="4650" b="1" kern="0" spc="-93" dirty="0">
                <a:solidFill>
                  <a:srgbClr val="F95F88"/>
                </a:solidFill>
                <a:latin typeface="Petrona Bold" pitchFamily="34" charset="0"/>
                <a:ea typeface="Petrona Bold" pitchFamily="34" charset="-122"/>
                <a:cs typeface="Petrona Bold" pitchFamily="34" charset="-120"/>
              </a:rPr>
              <a:t>Kết Quả Huấn Luyện</a:t>
            </a:r>
            <a:endParaRPr lang="en-US" sz="4650" dirty="0"/>
          </a:p>
        </p:txBody>
      </p:sp>
      <p:sp>
        <p:nvSpPr>
          <p:cNvPr id="3" name="Text 1"/>
          <p:cNvSpPr/>
          <p:nvPr/>
        </p:nvSpPr>
        <p:spPr>
          <a:xfrm>
            <a:off x="1652112" y="2051209"/>
            <a:ext cx="2954655" cy="369332"/>
          </a:xfrm>
          <a:prstGeom prst="rect">
            <a:avLst/>
          </a:prstGeom>
          <a:noFill/>
          <a:ln/>
        </p:spPr>
        <p:txBody>
          <a:bodyPr wrap="none" lIns="0" tIns="0" rIns="0" bIns="0" rtlCol="0" anchor="t"/>
          <a:lstStyle/>
          <a:p>
            <a:pPr marL="0" indent="0" algn="l">
              <a:lnSpc>
                <a:spcPts val="2900"/>
              </a:lnSpc>
              <a:buNone/>
            </a:pPr>
            <a:r>
              <a:rPr lang="en-US" sz="2300" b="1" kern="0" spc="-47" dirty="0">
                <a:solidFill>
                  <a:srgbClr val="F95F88"/>
                </a:solidFill>
                <a:latin typeface="Petrona Bold" pitchFamily="34" charset="0"/>
                <a:ea typeface="Petrona Bold" pitchFamily="34" charset="-122"/>
                <a:cs typeface="Petrona Bold" pitchFamily="34" charset="-120"/>
              </a:rPr>
              <a:t>Biểu đồ Accuracy/loss</a:t>
            </a:r>
            <a:endParaRPr lang="en-US" sz="2300" dirty="0"/>
          </a:p>
        </p:txBody>
      </p:sp>
      <p:sp>
        <p:nvSpPr>
          <p:cNvPr id="4" name="Text 2"/>
          <p:cNvSpPr/>
          <p:nvPr/>
        </p:nvSpPr>
        <p:spPr>
          <a:xfrm>
            <a:off x="1456194" y="2616917"/>
            <a:ext cx="6301145" cy="1375410"/>
          </a:xfrm>
          <a:prstGeom prst="rect">
            <a:avLst/>
          </a:prstGeom>
          <a:noFill/>
          <a:ln/>
        </p:spPr>
        <p:txBody>
          <a:bodyPr wrap="square" lIns="0" tIns="0" rIns="0" bIns="0" rtlCol="0" anchor="t"/>
          <a:lstStyle/>
          <a:p>
            <a:pPr marL="0" indent="0" algn="l">
              <a:lnSpc>
                <a:spcPts val="2700"/>
              </a:lnSpc>
              <a:buNone/>
            </a:pPr>
            <a:r>
              <a:rPr lang="en-US" sz="1650" kern="0" spc="-34" dirty="0">
                <a:solidFill>
                  <a:srgbClr val="272525"/>
                </a:solidFill>
                <a:latin typeface="Inter" pitchFamily="34" charset="0"/>
                <a:ea typeface="Inter" pitchFamily="34" charset="-122"/>
                <a:cs typeface="Inter" pitchFamily="34" charset="-120"/>
              </a:rPr>
              <a:t>Mô hình đạt độ chính xác ấn tượng, với 100% accuracy trên tập test và 99.5% trên tập train, đồng thời Confusion Matrix cho thấy kết quả phân loại hoàn hảo — không có trường hợp nhầm lẫn giữa các lớp.</a:t>
            </a:r>
            <a:endParaRPr lang="en-US" sz="1650" dirty="0"/>
          </a:p>
        </p:txBody>
      </p:sp>
      <p:pic>
        <p:nvPicPr>
          <p:cNvPr id="5" name="Image 0" descr="preencoded.png"/>
          <p:cNvPicPr>
            <a:picLocks noChangeAspect="1"/>
          </p:cNvPicPr>
          <p:nvPr/>
        </p:nvPicPr>
        <p:blipFill>
          <a:blip r:embed="rId3"/>
          <a:stretch>
            <a:fillRect/>
          </a:stretch>
        </p:blipFill>
        <p:spPr>
          <a:xfrm>
            <a:off x="9651628" y="1427355"/>
            <a:ext cx="3634740" cy="58064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5731550" y="1377553"/>
            <a:ext cx="6237684"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Kết Luận</a:t>
            </a:r>
            <a:endParaRPr lang="en-US" sz="4900" dirty="0"/>
          </a:p>
        </p:txBody>
      </p:sp>
      <p:sp>
        <p:nvSpPr>
          <p:cNvPr id="4" name="Text 1"/>
          <p:cNvSpPr/>
          <p:nvPr/>
        </p:nvSpPr>
        <p:spPr>
          <a:xfrm>
            <a:off x="1379914" y="2728317"/>
            <a:ext cx="12456698"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Nghiên cứu đã chứng minh được tính khả thi của việc ứng dụng Teachable Machine trong bài toán nhận diện khuôn mặt cơ bản. Công cụ này thực sự hữu ích cho việc xây dựng các prototype nhanh chóng mà không yêu cầu kiến thức lập trình sâu.</a:t>
            </a:r>
            <a:endParaRPr lang="en-US" sz="1750" dirty="0"/>
          </a:p>
        </p:txBody>
      </p:sp>
      <p:sp>
        <p:nvSpPr>
          <p:cNvPr id="5" name="Text 2"/>
          <p:cNvSpPr/>
          <p:nvPr/>
        </p:nvSpPr>
        <p:spPr>
          <a:xfrm>
            <a:off x="1379914" y="3940968"/>
            <a:ext cx="12456697"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Tuy nhiên, để ứng dụng thực tế, mô hình cần được cải thiện thêm về khả năng tổng quát hóa và độ ổn định trong các điều kiện môi trường khác nhau.</a:t>
            </a:r>
            <a:endParaRPr lang="en-US" sz="1750" dirty="0"/>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10</TotalTime>
  <Words>854</Words>
  <Application>Microsoft Office PowerPoint</Application>
  <PresentationFormat>Custom</PresentationFormat>
  <Paragraphs>81</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Inter</vt:lpstr>
      <vt:lpstr>Garamond</vt:lpstr>
      <vt:lpstr>Petrona Bold</vt:lpstr>
      <vt:lpstr>Calibri</vt:lpstr>
      <vt:lpstr>Times New Roman</vt:lpstr>
      <vt:lpstr>Arial</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Quang Hiếu Phạm</cp:lastModifiedBy>
  <cp:revision>5</cp:revision>
  <dcterms:created xsi:type="dcterms:W3CDTF">2025-04-10T14:45:21Z</dcterms:created>
  <dcterms:modified xsi:type="dcterms:W3CDTF">2025-04-10T14:59:38Z</dcterms:modified>
</cp:coreProperties>
</file>